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uni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 name="Shape 14"/>
          <p:cNvGrpSpPr/>
          <p:nvPr/>
        </p:nvGrpSpPr>
        <p:grpSpPr>
          <a:xfrm>
            <a:off x="255200" y="592"/>
            <a:ext cx="2250363" cy="1044300"/>
            <a:chOff x="255200" y="592"/>
            <a:chExt cx="2250363"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Shape 18"/>
          <p:cNvGrpSpPr/>
          <p:nvPr/>
        </p:nvGrpSpPr>
        <p:grpSpPr>
          <a:xfrm>
            <a:off x="905395" y="592"/>
            <a:ext cx="2250363" cy="1044300"/>
            <a:chOff x="905395" y="592"/>
            <a:chExt cx="2250363" cy="1044300"/>
          </a:xfrm>
        </p:grpSpPr>
        <p:sp>
          <p:nvSpPr>
            <p:cNvPr id="19" name="Shape 1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 name="Shape 22"/>
          <p:cNvGrpSpPr/>
          <p:nvPr/>
        </p:nvGrpSpPr>
        <p:grpSpPr>
          <a:xfrm>
            <a:off x="7057468" y="5088"/>
            <a:ext cx="1851282" cy="752108"/>
            <a:chOff x="6917201" y="0"/>
            <a:chExt cx="2227777"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 name="Shape 26"/>
          <p:cNvGrpSpPr/>
          <p:nvPr/>
        </p:nvGrpSpPr>
        <p:grpSpPr>
          <a:xfrm>
            <a:off x="6553032" y="4217852"/>
            <a:ext cx="2389068" cy="925737"/>
            <a:chOff x="6917201" y="0"/>
            <a:chExt cx="2227777"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0" name="Shape 30"/>
          <p:cNvGrpSpPr/>
          <p:nvPr/>
        </p:nvGrpSpPr>
        <p:grpSpPr>
          <a:xfrm>
            <a:off x="199149" y="4055652"/>
            <a:ext cx="2795414" cy="1083308"/>
            <a:chOff x="6917201" y="0"/>
            <a:chExt cx="2227777"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 name="Shape 34"/>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Shape 35"/>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Shape 3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1" name="Shape 111"/>
          <p:cNvGrpSpPr/>
          <p:nvPr/>
        </p:nvGrpSpPr>
        <p:grpSpPr>
          <a:xfrm>
            <a:off x="5959222" y="4119576"/>
            <a:ext cx="2520952" cy="1024165"/>
            <a:chOff x="6917201" y="0"/>
            <a:chExt cx="2227777"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5" name="Shape 115"/>
          <p:cNvGrpSpPr/>
          <p:nvPr/>
        </p:nvGrpSpPr>
        <p:grpSpPr>
          <a:xfrm>
            <a:off x="199149" y="2"/>
            <a:ext cx="2795414" cy="1083308"/>
            <a:chOff x="6917201" y="0"/>
            <a:chExt cx="2227777"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9" name="Shape 119"/>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Shape 120"/>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Shape 1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Shape 39"/>
          <p:cNvGrpSpPr/>
          <p:nvPr/>
        </p:nvGrpSpPr>
        <p:grpSpPr>
          <a:xfrm>
            <a:off x="5594191" y="3961115"/>
            <a:ext cx="2910145" cy="1182340"/>
            <a:chOff x="6917201" y="0"/>
            <a:chExt cx="2227777"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3" name="Shape 43"/>
          <p:cNvGrpSpPr/>
          <p:nvPr/>
        </p:nvGrpSpPr>
        <p:grpSpPr>
          <a:xfrm>
            <a:off x="199149" y="2"/>
            <a:ext cx="2795414" cy="1083308"/>
            <a:chOff x="6917201" y="0"/>
            <a:chExt cx="2227777"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Shape 47"/>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Shape 4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Shape 5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Shape 61"/>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Shape 62"/>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Shape 6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Shape 6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Shape 75"/>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Shape 7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0" name="Shape 80"/>
          <p:cNvGrpSpPr/>
          <p:nvPr/>
        </p:nvGrpSpPr>
        <p:grpSpPr>
          <a:xfrm>
            <a:off x="255991" y="-118"/>
            <a:ext cx="2251347" cy="1043408"/>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5" name="Shape 85"/>
          <p:cNvGrpSpPr/>
          <p:nvPr/>
        </p:nvGrpSpPr>
        <p:grpSpPr>
          <a:xfrm>
            <a:off x="34934" y="4522125"/>
            <a:ext cx="1593306" cy="617072"/>
            <a:chOff x="6917201" y="0"/>
            <a:chExt cx="2227777"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9" name="Shape 89"/>
          <p:cNvGrpSpPr/>
          <p:nvPr/>
        </p:nvGrpSpPr>
        <p:grpSpPr>
          <a:xfrm>
            <a:off x="5886353" y="1243"/>
            <a:ext cx="3257455" cy="1261514"/>
            <a:chOff x="6917201" y="0"/>
            <a:chExt cx="2227777"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3" name="Shape 93"/>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Shape 9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Shape 100"/>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Shape 101"/>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Shape 10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Shape 10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Shape 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Shape 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hyperlink" Target="https://en.wikipedia.org/wiki/Wavelet" TargetMode="External"/><Relationship Id="rId10" Type="http://schemas.openxmlformats.org/officeDocument/2006/relationships/hyperlink" Target="https://en.wikipedia.org/wiki/Wavelet" TargetMode="External"/><Relationship Id="rId13" Type="http://schemas.openxmlformats.org/officeDocument/2006/relationships/hyperlink" Target="https://en.wikipedia.org/wiki/Discrete_wavelet_transform" TargetMode="External"/><Relationship Id="rId12" Type="http://schemas.openxmlformats.org/officeDocument/2006/relationships/hyperlink" Target="https://en.wikipedia.org/wiki/Discrete_wavelet_transform" TargetMode="External"/><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en.wikipedia.org/wiki/Wave" TargetMode="External"/><Relationship Id="rId9" Type="http://schemas.openxmlformats.org/officeDocument/2006/relationships/hyperlink" Target="https://en.wikipedia.org/wiki/Amplitude" TargetMode="External"/><Relationship Id="rId15" Type="http://schemas.openxmlformats.org/officeDocument/2006/relationships/hyperlink" Target="https://en.wikipedia.org/wiki/Invertible" TargetMode="External"/><Relationship Id="rId14" Type="http://schemas.openxmlformats.org/officeDocument/2006/relationships/hyperlink" Target="https://en.wikipedia.org/wiki/Invertible" TargetMode="External"/><Relationship Id="rId17" Type="http://schemas.openxmlformats.org/officeDocument/2006/relationships/hyperlink" Target="https://en.wikipedia.org/wiki/Orthogonality" TargetMode="External"/><Relationship Id="rId16" Type="http://schemas.openxmlformats.org/officeDocument/2006/relationships/hyperlink" Target="https://en.wikipedia.org/wiki/Orthogonality" TargetMode="External"/><Relationship Id="rId5" Type="http://schemas.openxmlformats.org/officeDocument/2006/relationships/hyperlink" Target="https://en.wikipedia.org/wiki/Wave" TargetMode="External"/><Relationship Id="rId19" Type="http://schemas.openxmlformats.org/officeDocument/2006/relationships/hyperlink" Target="https://en.wikipedia.org/wiki/Wavelet_transform" TargetMode="External"/><Relationship Id="rId6" Type="http://schemas.openxmlformats.org/officeDocument/2006/relationships/hyperlink" Target="https://en.wikipedia.org/wiki/Oscillation" TargetMode="External"/><Relationship Id="rId18" Type="http://schemas.openxmlformats.org/officeDocument/2006/relationships/hyperlink" Target="https://en.wikipedia.org/wiki/Wavelet_transform" TargetMode="External"/><Relationship Id="rId7" Type="http://schemas.openxmlformats.org/officeDocument/2006/relationships/hyperlink" Target="https://en.wikipedia.org/wiki/Oscillation" TargetMode="External"/><Relationship Id="rId8" Type="http://schemas.openxmlformats.org/officeDocument/2006/relationships/hyperlink" Target="https://en.wikipedia.org/wiki/Amplitud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arxiv.org/abs/1608.03811" TargetMode="External"/><Relationship Id="rId4" Type="http://schemas.openxmlformats.org/officeDocument/2006/relationships/hyperlink" Target="https://github.com/kirk86/ImageRetrieval/blob/master/gaborWavelet.m" TargetMode="External"/><Relationship Id="rId5" Type="http://schemas.openxmlformats.org/officeDocument/2006/relationships/hyperlink" Target="https://github.com/kirk86/ImageRetrieval/blob/master/lowpassfilter.m" TargetMode="External"/><Relationship Id="rId6" Type="http://schemas.openxmlformats.org/officeDocument/2006/relationships/hyperlink" Target="https://github.com/kirk86/ImageRetrieval/blob/master/colorAutoCorrelogram.m" TargetMode="External"/><Relationship Id="rId7" Type="http://schemas.openxmlformats.org/officeDocument/2006/relationships/hyperlink" Target="http://wang.ist.psu.edu/docs/relate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ctrTitle"/>
          </p:nvPr>
        </p:nvSpPr>
        <p:spPr>
          <a:xfrm>
            <a:off x="351575" y="254650"/>
            <a:ext cx="8152800" cy="1932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Reverse Image Search</a:t>
            </a:r>
            <a:endParaRPr/>
          </a:p>
        </p:txBody>
      </p:sp>
      <p:sp>
        <p:nvSpPr>
          <p:cNvPr id="129" name="Shape 129"/>
          <p:cNvSpPr txBox="1"/>
          <p:nvPr>
            <p:ph idx="1" type="subTitle"/>
          </p:nvPr>
        </p:nvSpPr>
        <p:spPr>
          <a:xfrm>
            <a:off x="538800" y="2187550"/>
            <a:ext cx="4255500" cy="2015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i="1" lang="en"/>
              <a:t>Guide: Dr. Puneet Goya</a:t>
            </a:r>
            <a:r>
              <a:rPr i="1" lang="en"/>
              <a:t>l</a:t>
            </a:r>
            <a:endParaRPr i="1"/>
          </a:p>
          <a:p>
            <a:pPr indent="0" lvl="0" marL="0">
              <a:spcBef>
                <a:spcPts val="0"/>
              </a:spcBef>
              <a:spcAft>
                <a:spcPts val="0"/>
              </a:spcAft>
              <a:buNone/>
            </a:pPr>
            <a:r>
              <a:t/>
            </a:r>
            <a:endParaRPr i="1"/>
          </a:p>
          <a:p>
            <a:pPr indent="0" lvl="0" marL="0">
              <a:spcBef>
                <a:spcPts val="0"/>
              </a:spcBef>
              <a:spcAft>
                <a:spcPts val="0"/>
              </a:spcAft>
              <a:buNone/>
            </a:pPr>
            <a:r>
              <a:t/>
            </a:r>
            <a:endParaRPr i="1"/>
          </a:p>
          <a:p>
            <a:pPr indent="0" lvl="0" marL="0">
              <a:spcBef>
                <a:spcPts val="0"/>
              </a:spcBef>
              <a:spcAft>
                <a:spcPts val="0"/>
              </a:spcAft>
              <a:buNone/>
            </a:pPr>
            <a:r>
              <a:rPr lang="en"/>
              <a:t>Name: Aditya Tiwari(2016csb1029)</a:t>
            </a:r>
            <a:endParaRPr/>
          </a:p>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Algorithm-Continued</a:t>
            </a:r>
            <a:endParaRPr/>
          </a:p>
        </p:txBody>
      </p:sp>
      <p:sp>
        <p:nvSpPr>
          <p:cNvPr id="185" name="Shape 185"/>
          <p:cNvSpPr txBox="1"/>
          <p:nvPr>
            <p:ph idx="1" type="body"/>
          </p:nvPr>
        </p:nvSpPr>
        <p:spPr>
          <a:xfrm>
            <a:off x="1303800" y="1532850"/>
            <a:ext cx="7030500" cy="3171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t>The 190 length Vector comprises  :</a:t>
            </a:r>
            <a:endParaRPr u="sng"/>
          </a:p>
          <a:p>
            <a:pPr indent="0" lvl="0" marL="0" rtl="0">
              <a:spcBef>
                <a:spcPts val="1600"/>
              </a:spcBef>
              <a:spcAft>
                <a:spcPts val="0"/>
              </a:spcAft>
              <a:buNone/>
            </a:pPr>
            <a:r>
              <a:rPr i="1" lang="en">
                <a:solidFill>
                  <a:srgbClr val="000000"/>
                </a:solidFill>
                <a:latin typeface="Arial"/>
                <a:ea typeface="Arial"/>
                <a:cs typeface="Arial"/>
                <a:sym typeface="Arial"/>
              </a:rPr>
              <a:t>“Moving forward, we compute the mean and standard deviation of the Gabor wavelet coefficients, which produces a vector of 48 elements/values. This computation requires applying the Gabor wavelet filters for each image spanning across four scales: [0.05, 0.1, 0.2, 0.4] and six orientations:</a:t>
            </a:r>
            <a:r>
              <a:rPr i="1" lang="en" sz="1500">
                <a:solidFill>
                  <a:srgbClr val="000000"/>
                </a:solidFill>
                <a:latin typeface="Arial"/>
                <a:ea typeface="Arial"/>
                <a:cs typeface="Arial"/>
                <a:sym typeface="Arial"/>
              </a:rPr>
              <a:t> “[θ</a:t>
            </a:r>
            <a:r>
              <a:rPr i="1" lang="en" sz="1000">
                <a:solidFill>
                  <a:srgbClr val="000000"/>
                </a:solidFill>
                <a:latin typeface="Arial"/>
                <a:ea typeface="Arial"/>
                <a:cs typeface="Arial"/>
                <a:sym typeface="Arial"/>
              </a:rPr>
              <a:t>0</a:t>
            </a:r>
            <a:r>
              <a:rPr i="1" lang="en" sz="1500">
                <a:solidFill>
                  <a:srgbClr val="000000"/>
                </a:solidFill>
                <a:latin typeface="Arial"/>
                <a:ea typeface="Arial"/>
                <a:cs typeface="Arial"/>
                <a:sym typeface="Arial"/>
              </a:rPr>
              <a:t>= 0, θ</a:t>
            </a:r>
            <a:r>
              <a:rPr i="1" lang="en" sz="1000">
                <a:solidFill>
                  <a:srgbClr val="000000"/>
                </a:solidFill>
                <a:latin typeface="Arial"/>
                <a:ea typeface="Arial"/>
                <a:cs typeface="Arial"/>
                <a:sym typeface="Arial"/>
              </a:rPr>
              <a:t>n+1</a:t>
            </a:r>
            <a:r>
              <a:rPr i="1" lang="en" sz="1500">
                <a:solidFill>
                  <a:srgbClr val="000000"/>
                </a:solidFill>
                <a:latin typeface="Arial"/>
                <a:ea typeface="Arial"/>
                <a:cs typeface="Arial"/>
                <a:sym typeface="Arial"/>
              </a:rPr>
              <a:t>=θ</a:t>
            </a:r>
            <a:r>
              <a:rPr i="1" lang="en" sz="1000">
                <a:solidFill>
                  <a:srgbClr val="000000"/>
                </a:solidFill>
                <a:latin typeface="Arial"/>
                <a:ea typeface="Arial"/>
                <a:cs typeface="Arial"/>
                <a:sym typeface="Arial"/>
              </a:rPr>
              <a:t>n</a:t>
            </a:r>
            <a:r>
              <a:rPr i="1" lang="en" sz="1500">
                <a:solidFill>
                  <a:srgbClr val="000000"/>
                </a:solidFill>
                <a:latin typeface="Arial"/>
                <a:ea typeface="Arial"/>
                <a:cs typeface="Arial"/>
                <a:sym typeface="Arial"/>
              </a:rPr>
              <a:t>+6/pi].</a:t>
            </a:r>
            <a:r>
              <a:rPr i="1" lang="en">
                <a:solidFill>
                  <a:srgbClr val="000000"/>
                </a:solidFill>
                <a:latin typeface="Arial"/>
                <a:ea typeface="Arial"/>
                <a:cs typeface="Arial"/>
                <a:sym typeface="Arial"/>
              </a:rPr>
              <a:t>We calculate the mean and Standard deviation of each channel.”</a:t>
            </a:r>
            <a:endParaRPr i="1">
              <a:solidFill>
                <a:srgbClr val="000000"/>
              </a:solidFill>
              <a:latin typeface="Arial"/>
              <a:ea typeface="Arial"/>
              <a:cs typeface="Arial"/>
              <a:sym typeface="Arial"/>
            </a:endParaRPr>
          </a:p>
          <a:p>
            <a:pPr indent="0" lvl="0" marL="0" rtl="0">
              <a:spcBef>
                <a:spcPts val="1600"/>
              </a:spcBef>
              <a:spcAft>
                <a:spcPts val="0"/>
              </a:spcAft>
              <a:buNone/>
            </a:pPr>
            <a:r>
              <a:rPr lang="en" sz="1100">
                <a:solidFill>
                  <a:srgbClr val="000000"/>
                </a:solidFill>
                <a:latin typeface="Arial"/>
                <a:ea typeface="Arial"/>
                <a:cs typeface="Arial"/>
                <a:sym typeface="Arial"/>
              </a:rPr>
              <a:t>Meaning:</a:t>
            </a:r>
            <a:endParaRPr sz="1100">
              <a:solidFill>
                <a:srgbClr val="000000"/>
              </a:solidFill>
              <a:latin typeface="Arial"/>
              <a:ea typeface="Arial"/>
              <a:cs typeface="Arial"/>
              <a:sym typeface="Arial"/>
            </a:endParaRPr>
          </a:p>
          <a:p>
            <a:pPr indent="0" lvl="0" marL="0" rtl="0">
              <a:spcBef>
                <a:spcPts val="0"/>
              </a:spcBef>
              <a:spcAft>
                <a:spcPts val="0"/>
              </a:spcAft>
              <a:buNone/>
            </a:pPr>
            <a:r>
              <a:rPr lang="en" sz="1100">
                <a:solidFill>
                  <a:srgbClr val="000000"/>
                </a:solidFill>
                <a:latin typeface="Arial"/>
                <a:ea typeface="Arial"/>
                <a:cs typeface="Arial"/>
                <a:sym typeface="Arial"/>
              </a:rPr>
              <a:t>We first convert color images to gray images.</a:t>
            </a:r>
            <a:endParaRPr sz="1100">
              <a:solidFill>
                <a:srgbClr val="000000"/>
              </a:solidFill>
              <a:latin typeface="Arial"/>
              <a:ea typeface="Arial"/>
              <a:cs typeface="Arial"/>
              <a:sym typeface="Arial"/>
            </a:endParaRPr>
          </a:p>
          <a:p>
            <a:pPr indent="0" lvl="0" marL="0" rtl="0">
              <a:spcBef>
                <a:spcPts val="0"/>
              </a:spcBef>
              <a:spcAft>
                <a:spcPts val="0"/>
              </a:spcAft>
              <a:buNone/>
            </a:pPr>
            <a:r>
              <a:rPr lang="en" sz="1100">
                <a:solidFill>
                  <a:srgbClr val="000000"/>
                </a:solidFill>
                <a:latin typeface="Arial"/>
                <a:ea typeface="Arial"/>
                <a:cs typeface="Arial"/>
                <a:sym typeface="Arial"/>
              </a:rPr>
              <a:t>We apply Gabor Wavelet filter on image with different parameters-four frequency and Six orientations.Which yields 24 output matrix.Then we calculate mean and Standard Deviation of the matrix.</a:t>
            </a:r>
            <a:endParaRPr sz="1100">
              <a:solidFill>
                <a:srgbClr val="000000"/>
              </a:solidFill>
              <a:latin typeface="Arial"/>
              <a:ea typeface="Arial"/>
              <a:cs typeface="Arial"/>
              <a:sym typeface="Arial"/>
            </a:endParaRPr>
          </a:p>
          <a:p>
            <a:pPr indent="0" lvl="0" marL="0" rtl="0">
              <a:spcBef>
                <a:spcPts val="0"/>
              </a:spcBef>
              <a:spcAft>
                <a:spcPts val="0"/>
              </a:spcAft>
              <a:buNone/>
            </a:pPr>
            <a:r>
              <a:t/>
            </a:r>
            <a:endParaRPr sz="1100">
              <a:solidFill>
                <a:srgbClr val="000000"/>
              </a:solidFill>
              <a:latin typeface="Arial"/>
              <a:ea typeface="Arial"/>
              <a:cs typeface="Arial"/>
              <a:sym typeface="Arial"/>
            </a:endParaRPr>
          </a:p>
          <a:p>
            <a:pPr indent="0" lvl="0" marL="0" rtl="0">
              <a:spcBef>
                <a:spcPts val="0"/>
              </a:spcBef>
              <a:spcAft>
                <a:spcPts val="0"/>
              </a:spcAft>
              <a:buNone/>
            </a:pPr>
            <a:r>
              <a:rPr lang="en" sz="1100">
                <a:solidFill>
                  <a:srgbClr val="000000"/>
                </a:solidFill>
                <a:latin typeface="Arial"/>
                <a:ea typeface="Arial"/>
                <a:cs typeface="Arial"/>
                <a:sym typeface="Arial"/>
              </a:rPr>
              <a:t>I have used an online available code for the above purpose.</a:t>
            </a:r>
            <a:endParaRPr sz="1100">
              <a:solidFill>
                <a:srgbClr val="000000"/>
              </a:solidFill>
              <a:latin typeface="Arial"/>
              <a:ea typeface="Arial"/>
              <a:cs typeface="Arial"/>
              <a:sym typeface="Arial"/>
            </a:endParaRPr>
          </a:p>
          <a:p>
            <a:pPr indent="0" lvl="0" marL="0" rtl="0">
              <a:spcBef>
                <a:spcPts val="0"/>
              </a:spcBef>
              <a:spcAft>
                <a:spcPts val="0"/>
              </a:spcAft>
              <a:buNone/>
            </a:pPr>
            <a:r>
              <a:t/>
            </a:r>
            <a:endParaRPr sz="1100">
              <a:solidFill>
                <a:srgbClr val="000000"/>
              </a:solidFill>
              <a:latin typeface="Arial"/>
              <a:ea typeface="Arial"/>
              <a:cs typeface="Arial"/>
              <a:sym typeface="Arial"/>
            </a:endParaRPr>
          </a:p>
          <a:p>
            <a:pPr indent="0" lvl="0" marL="0" rtl="0">
              <a:spcBef>
                <a:spcPts val="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Algorithm-Continued</a:t>
            </a:r>
            <a:endParaRPr/>
          </a:p>
        </p:txBody>
      </p:sp>
      <p:sp>
        <p:nvSpPr>
          <p:cNvPr id="191" name="Shape 191"/>
          <p:cNvSpPr txBox="1"/>
          <p:nvPr>
            <p:ph idx="1" type="body"/>
          </p:nvPr>
        </p:nvSpPr>
        <p:spPr>
          <a:xfrm>
            <a:off x="1303800" y="1532850"/>
            <a:ext cx="7030500" cy="3171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t>The 190 length Vector comprises  :</a:t>
            </a:r>
            <a:endParaRPr u="sng"/>
          </a:p>
          <a:p>
            <a:pPr indent="0" lvl="0" marL="0" rtl="0">
              <a:spcBef>
                <a:spcPts val="1600"/>
              </a:spcBef>
              <a:spcAft>
                <a:spcPts val="0"/>
              </a:spcAft>
              <a:buNone/>
            </a:pPr>
            <a:r>
              <a:rPr i="1" lang="en">
                <a:solidFill>
                  <a:srgbClr val="000000"/>
                </a:solidFill>
                <a:latin typeface="Arial"/>
                <a:ea typeface="Arial"/>
                <a:cs typeface="Arial"/>
                <a:sym typeface="Arial"/>
              </a:rPr>
              <a:t>“Last but not least, we apply the wavelet transform to each image with a 3-level decomposition. In this case the mean and standard deviation of the transform coefficients is utilized to form the feature vector of 40 elements/values for each image.”</a:t>
            </a:r>
            <a:endParaRPr i="1">
              <a:solidFill>
                <a:srgbClr val="000000"/>
              </a:solidFill>
              <a:latin typeface="Arial"/>
              <a:ea typeface="Arial"/>
              <a:cs typeface="Arial"/>
              <a:sym typeface="Arial"/>
            </a:endParaRPr>
          </a:p>
          <a:p>
            <a:pPr indent="0" lvl="0" marL="0" rtl="0">
              <a:spcBef>
                <a:spcPts val="0"/>
              </a:spcBef>
              <a:spcAft>
                <a:spcPts val="0"/>
              </a:spcAft>
              <a:buNone/>
            </a:pPr>
            <a:r>
              <a:rPr i="1" lang="en" sz="1100">
                <a:solidFill>
                  <a:srgbClr val="000000"/>
                </a:solidFill>
                <a:latin typeface="Arial"/>
                <a:ea typeface="Arial"/>
                <a:cs typeface="Arial"/>
                <a:sym typeface="Arial"/>
              </a:rPr>
              <a:t>.</a:t>
            </a:r>
            <a:endParaRPr i="1" sz="1100">
              <a:solidFill>
                <a:srgbClr val="000000"/>
              </a:solidFill>
              <a:latin typeface="Arial"/>
              <a:ea typeface="Arial"/>
              <a:cs typeface="Arial"/>
              <a:sym typeface="Arial"/>
            </a:endParaRPr>
          </a:p>
          <a:p>
            <a:pPr indent="0" lvl="0" marL="0" rtl="0">
              <a:spcBef>
                <a:spcPts val="0"/>
              </a:spcBef>
              <a:spcAft>
                <a:spcPts val="0"/>
              </a:spcAft>
              <a:buNone/>
            </a:pPr>
            <a:r>
              <a:rPr lang="en" sz="1100">
                <a:solidFill>
                  <a:srgbClr val="000000"/>
                </a:solidFill>
                <a:latin typeface="Arial"/>
                <a:ea typeface="Arial"/>
                <a:cs typeface="Arial"/>
                <a:sym typeface="Arial"/>
              </a:rPr>
              <a:t>Meaning:</a:t>
            </a:r>
            <a:endParaRPr sz="1100">
              <a:solidFill>
                <a:srgbClr val="000000"/>
              </a:solidFill>
              <a:latin typeface="Arial"/>
              <a:ea typeface="Arial"/>
              <a:cs typeface="Arial"/>
              <a:sym typeface="Arial"/>
            </a:endParaRPr>
          </a:p>
          <a:p>
            <a:pPr indent="0" lvl="0" marL="0" rtl="0">
              <a:spcBef>
                <a:spcPts val="0"/>
              </a:spcBef>
              <a:spcAft>
                <a:spcPts val="0"/>
              </a:spcAft>
              <a:buNone/>
            </a:pPr>
            <a:r>
              <a:rPr lang="en" sz="1100">
                <a:solidFill>
                  <a:srgbClr val="000000"/>
                </a:solidFill>
                <a:latin typeface="Arial"/>
                <a:ea typeface="Arial"/>
                <a:cs typeface="Arial"/>
                <a:sym typeface="Arial"/>
              </a:rPr>
              <a:t>Wavelet transformation with decomposition provides information about edges and similar structures.We first convert image to gray level and resize to maintain uniformity .But 0-level decomposition doesn’t provides enough data about that. So we do it again on the output of first,that gives 1st level decomposition. We do it 4 times to get finally 3-level decomposition.</a:t>
            </a:r>
            <a:endParaRPr sz="1100">
              <a:solidFill>
                <a:srgbClr val="000000"/>
              </a:solidFill>
              <a:latin typeface="Arial"/>
              <a:ea typeface="Arial"/>
              <a:cs typeface="Arial"/>
              <a:sym typeface="Arial"/>
            </a:endParaRPr>
          </a:p>
          <a:p>
            <a:pPr indent="0" lvl="0" marL="0" rtl="0">
              <a:spcBef>
                <a:spcPts val="0"/>
              </a:spcBef>
              <a:spcAft>
                <a:spcPts val="0"/>
              </a:spcAft>
              <a:buNone/>
            </a:pPr>
            <a:r>
              <a:t/>
            </a:r>
            <a:endParaRPr sz="1100">
              <a:solidFill>
                <a:srgbClr val="000000"/>
              </a:solidFill>
              <a:latin typeface="Arial"/>
              <a:ea typeface="Arial"/>
              <a:cs typeface="Arial"/>
              <a:sym typeface="Arial"/>
            </a:endParaRPr>
          </a:p>
          <a:p>
            <a:pPr indent="0" lvl="0" marL="0" rtl="0">
              <a:spcBef>
                <a:spcPts val="0"/>
              </a:spcBef>
              <a:spcAft>
                <a:spcPts val="0"/>
              </a:spcAft>
              <a:buNone/>
            </a:pPr>
            <a:r>
              <a:t/>
            </a:r>
            <a:endParaRPr sz="1100">
              <a:solidFill>
                <a:srgbClr val="000000"/>
              </a:solidFill>
              <a:latin typeface="Arial"/>
              <a:ea typeface="Arial"/>
              <a:cs typeface="Arial"/>
              <a:sym typeface="Arial"/>
            </a:endParaRPr>
          </a:p>
          <a:p>
            <a:pPr indent="0" lvl="0" marL="0" rtl="0">
              <a:spcBef>
                <a:spcPts val="0"/>
              </a:spcBef>
              <a:spcAft>
                <a:spcPts val="0"/>
              </a:spcAft>
              <a:buNone/>
            </a:pPr>
            <a:r>
              <a:t/>
            </a:r>
            <a:endParaRPr sz="1100">
              <a:solidFill>
                <a:srgbClr val="000000"/>
              </a:solidFill>
              <a:latin typeface="Arial"/>
              <a:ea typeface="Arial"/>
              <a:cs typeface="Arial"/>
              <a:sym typeface="Arial"/>
            </a:endParaRPr>
          </a:p>
          <a:p>
            <a:pPr indent="0" lvl="0" marL="0" rtl="0">
              <a:spcBef>
                <a:spcPts val="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Algorithm-Continued</a:t>
            </a:r>
            <a:endParaRPr/>
          </a:p>
        </p:txBody>
      </p:sp>
      <p:pic>
        <p:nvPicPr>
          <p:cNvPr id="197" name="Shape 197"/>
          <p:cNvPicPr preferRelativeResize="0"/>
          <p:nvPr/>
        </p:nvPicPr>
        <p:blipFill rotWithShape="1">
          <a:blip r:embed="rId3">
            <a:alphaModFix/>
          </a:blip>
          <a:srcRect b="0" l="0" r="50000" t="0"/>
          <a:stretch/>
        </p:blipFill>
        <p:spPr>
          <a:xfrm>
            <a:off x="4941950" y="1640725"/>
            <a:ext cx="3867150" cy="2819400"/>
          </a:xfrm>
          <a:prstGeom prst="rect">
            <a:avLst/>
          </a:prstGeom>
          <a:noFill/>
          <a:ln>
            <a:noFill/>
          </a:ln>
        </p:spPr>
      </p:pic>
      <p:sp>
        <p:nvSpPr>
          <p:cNvPr id="198" name="Shape 198"/>
          <p:cNvSpPr txBox="1"/>
          <p:nvPr/>
        </p:nvSpPr>
        <p:spPr>
          <a:xfrm>
            <a:off x="816625" y="1477800"/>
            <a:ext cx="4179900" cy="298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We use orthogonal/</a:t>
            </a:r>
            <a:r>
              <a:rPr lang="en"/>
              <a:t>biorthogonal wavelet for decomposition and 3-level.</a:t>
            </a:r>
            <a:endParaRPr/>
          </a:p>
          <a:p>
            <a:pPr indent="0" lvl="0" marL="0">
              <a:spcBef>
                <a:spcPts val="0"/>
              </a:spcBef>
              <a:spcAft>
                <a:spcPts val="0"/>
              </a:spcAft>
              <a:buNone/>
            </a:pPr>
            <a:r>
              <a:rPr lang="en" sz="1100"/>
              <a:t>“A </a:t>
            </a:r>
            <a:r>
              <a:rPr b="1" lang="en" sz="1100"/>
              <a:t>wavelet</a:t>
            </a:r>
            <a:r>
              <a:rPr lang="en" sz="1100"/>
              <a:t> is a</a:t>
            </a:r>
            <a:r>
              <a:rPr lang="en" sz="1100">
                <a:uFill>
                  <a:noFill/>
                </a:uFill>
                <a:hlinkClick r:id="rId4"/>
              </a:rPr>
              <a:t> </a:t>
            </a:r>
            <a:r>
              <a:rPr lang="en" sz="1100" u="sng">
                <a:solidFill>
                  <a:schemeClr val="hlink"/>
                </a:solidFill>
                <a:hlinkClick r:id="rId5"/>
              </a:rPr>
              <a:t>wave</a:t>
            </a:r>
            <a:r>
              <a:rPr lang="en" sz="1100"/>
              <a:t>-like</a:t>
            </a:r>
            <a:r>
              <a:rPr lang="en" sz="1100">
                <a:uFill>
                  <a:noFill/>
                </a:uFill>
                <a:hlinkClick r:id="rId6"/>
              </a:rPr>
              <a:t> </a:t>
            </a:r>
            <a:r>
              <a:rPr lang="en" sz="1100" u="sng">
                <a:solidFill>
                  <a:schemeClr val="hlink"/>
                </a:solidFill>
                <a:hlinkClick r:id="rId7"/>
              </a:rPr>
              <a:t>oscillation</a:t>
            </a:r>
            <a:r>
              <a:rPr lang="en" sz="1100"/>
              <a:t> with an</a:t>
            </a:r>
            <a:r>
              <a:rPr lang="en" sz="1100">
                <a:uFill>
                  <a:noFill/>
                </a:uFill>
                <a:hlinkClick r:id="rId8"/>
              </a:rPr>
              <a:t> </a:t>
            </a:r>
            <a:r>
              <a:rPr lang="en" sz="1100" u="sng">
                <a:solidFill>
                  <a:schemeClr val="hlink"/>
                </a:solidFill>
                <a:hlinkClick r:id="rId9"/>
              </a:rPr>
              <a:t>amplitude</a:t>
            </a:r>
            <a:r>
              <a:rPr lang="en" sz="1100"/>
              <a:t> that begins at zero, increases, and then decreases back to zero.”</a:t>
            </a:r>
            <a:endParaRPr sz="1100"/>
          </a:p>
          <a:p>
            <a:pPr indent="0" lvl="0" marL="0">
              <a:spcBef>
                <a:spcPts val="0"/>
              </a:spcBef>
              <a:spcAft>
                <a:spcPts val="0"/>
              </a:spcAft>
              <a:buNone/>
            </a:pPr>
            <a:r>
              <a:t/>
            </a:r>
            <a:endParaRPr sz="1100"/>
          </a:p>
          <a:p>
            <a:pPr indent="0" lvl="0" marL="0">
              <a:spcBef>
                <a:spcPts val="0"/>
              </a:spcBef>
              <a:spcAft>
                <a:spcPts val="0"/>
              </a:spcAft>
              <a:buNone/>
            </a:pPr>
            <a:r>
              <a:rPr lang="en"/>
              <a:t>“</a:t>
            </a:r>
            <a:r>
              <a:rPr lang="en" sz="1100"/>
              <a:t>A </a:t>
            </a:r>
            <a:r>
              <a:rPr b="1" lang="en" sz="1100"/>
              <a:t>Biorthogonal wavelet</a:t>
            </a:r>
            <a:r>
              <a:rPr lang="en" sz="1100"/>
              <a:t> is a</a:t>
            </a:r>
            <a:r>
              <a:rPr lang="en" sz="1100">
                <a:uFill>
                  <a:noFill/>
                </a:uFill>
                <a:hlinkClick r:id="rId10"/>
              </a:rPr>
              <a:t> </a:t>
            </a:r>
            <a:r>
              <a:rPr lang="en" sz="1100" u="sng">
                <a:solidFill>
                  <a:schemeClr val="hlink"/>
                </a:solidFill>
                <a:hlinkClick r:id="rId11"/>
              </a:rPr>
              <a:t>wavelet</a:t>
            </a:r>
            <a:r>
              <a:rPr lang="en" sz="1100"/>
              <a:t> where the associated</a:t>
            </a:r>
            <a:r>
              <a:rPr lang="en" sz="1100">
                <a:uFill>
                  <a:noFill/>
                </a:uFill>
                <a:hlinkClick r:id="rId12"/>
              </a:rPr>
              <a:t> </a:t>
            </a:r>
            <a:r>
              <a:rPr lang="en" sz="1100" u="sng">
                <a:solidFill>
                  <a:schemeClr val="hlink"/>
                </a:solidFill>
                <a:hlinkClick r:id="rId13"/>
              </a:rPr>
              <a:t>wavelet transform</a:t>
            </a:r>
            <a:r>
              <a:rPr lang="en" sz="1100"/>
              <a:t> is</a:t>
            </a:r>
            <a:r>
              <a:rPr lang="en" sz="1100">
                <a:uFill>
                  <a:noFill/>
                </a:uFill>
                <a:hlinkClick r:id="rId14"/>
              </a:rPr>
              <a:t> </a:t>
            </a:r>
            <a:r>
              <a:rPr lang="en" sz="1100" u="sng">
                <a:solidFill>
                  <a:schemeClr val="hlink"/>
                </a:solidFill>
                <a:hlinkClick r:id="rId15"/>
              </a:rPr>
              <a:t>invertible</a:t>
            </a:r>
            <a:r>
              <a:rPr lang="en" sz="1100"/>
              <a:t> but not necessarily</a:t>
            </a:r>
            <a:r>
              <a:rPr lang="en" sz="1100">
                <a:uFill>
                  <a:noFill/>
                </a:uFill>
                <a:hlinkClick r:id="rId16"/>
              </a:rPr>
              <a:t> </a:t>
            </a:r>
            <a:r>
              <a:rPr lang="en" sz="1100" u="sng">
                <a:solidFill>
                  <a:schemeClr val="hlink"/>
                </a:solidFill>
                <a:hlinkClick r:id="rId17"/>
              </a:rPr>
              <a:t>orthogonal</a:t>
            </a:r>
            <a:r>
              <a:rPr lang="en" sz="1100"/>
              <a:t>.</a:t>
            </a:r>
            <a:r>
              <a:rPr lang="en"/>
              <a:t>”</a:t>
            </a:r>
            <a:endParaRPr/>
          </a:p>
          <a:p>
            <a:pPr indent="0" lvl="0" marL="0">
              <a:spcBef>
                <a:spcPts val="0"/>
              </a:spcBef>
              <a:spcAft>
                <a:spcPts val="0"/>
              </a:spcAft>
              <a:buNone/>
            </a:pPr>
            <a:r>
              <a:t/>
            </a:r>
            <a:endParaRPr/>
          </a:p>
          <a:p>
            <a:pPr indent="0" lvl="0" marL="0">
              <a:spcBef>
                <a:spcPts val="0"/>
              </a:spcBef>
              <a:spcAft>
                <a:spcPts val="0"/>
              </a:spcAft>
              <a:buNone/>
            </a:pPr>
            <a:r>
              <a:rPr lang="en"/>
              <a:t>“</a:t>
            </a:r>
            <a:r>
              <a:rPr lang="en" sz="1100"/>
              <a:t>Using this wavelets a</a:t>
            </a:r>
            <a:r>
              <a:rPr lang="en" sz="1100">
                <a:uFill>
                  <a:noFill/>
                </a:uFill>
                <a:hlinkClick r:id="rId18"/>
              </a:rPr>
              <a:t> </a:t>
            </a:r>
            <a:r>
              <a:rPr lang="en" sz="1100" u="sng">
                <a:solidFill>
                  <a:schemeClr val="hlink"/>
                </a:solidFill>
                <a:hlinkClick r:id="rId19"/>
              </a:rPr>
              <a:t>wavelet transformation</a:t>
            </a:r>
            <a:r>
              <a:rPr lang="en" sz="1100"/>
              <a:t> is performed on the two dimensional image.</a:t>
            </a:r>
            <a:r>
              <a:rPr lang="en"/>
              <a:t>”</a:t>
            </a:r>
            <a:endParaRPr/>
          </a:p>
          <a:p>
            <a:pPr indent="0" lvl="0" marL="0" rtl="0" algn="r">
              <a:spcBef>
                <a:spcPts val="0"/>
              </a:spcBef>
              <a:spcAft>
                <a:spcPts val="0"/>
              </a:spcAft>
              <a:buNone/>
            </a:pPr>
            <a:r>
              <a:rPr lang="en" u="sng"/>
              <a:t>Source wikipedia</a:t>
            </a:r>
            <a:endParaRPr u="sng"/>
          </a:p>
          <a:p>
            <a:pPr indent="0" lvl="0" marL="0" rtl="0" algn="r">
              <a:spcBef>
                <a:spcPts val="0"/>
              </a:spcBef>
              <a:spcAft>
                <a:spcPts val="0"/>
              </a:spcAft>
              <a:buNone/>
            </a:pPr>
            <a:r>
              <a:t/>
            </a:r>
            <a:endParaRPr u="sng"/>
          </a:p>
          <a:p>
            <a:pPr indent="0" lvl="0" marL="0">
              <a:spcBef>
                <a:spcPts val="0"/>
              </a:spcBef>
              <a:spcAft>
                <a:spcPts val="0"/>
              </a:spcAft>
              <a:buNone/>
            </a:pPr>
            <a:r>
              <a:rPr lang="en"/>
              <a:t>We do above process 4 times.</a:t>
            </a:r>
            <a:endParaRPr/>
          </a:p>
          <a:p>
            <a:pPr indent="0" lvl="0" marL="0">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Algorithm-Continued</a:t>
            </a:r>
            <a:endParaRPr/>
          </a:p>
        </p:txBody>
      </p:sp>
      <p:sp>
        <p:nvSpPr>
          <p:cNvPr id="204" name="Shape 20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Now that we have 190-vector of each image in data Set,we can query a given image.</a:t>
            </a:r>
            <a:endParaRPr/>
          </a:p>
          <a:p>
            <a:pPr indent="-311150" lvl="0" marL="457200" rtl="0">
              <a:spcBef>
                <a:spcPts val="0"/>
              </a:spcBef>
              <a:spcAft>
                <a:spcPts val="0"/>
              </a:spcAft>
              <a:buSzPts val="1300"/>
              <a:buChar char="●"/>
            </a:pPr>
            <a:r>
              <a:rPr lang="en"/>
              <a:t>For a given Query image,we calculate the above 190-vector and we compare it with the dataSet and return the top-N images with most similarity.</a:t>
            </a:r>
            <a:endParaRPr/>
          </a:p>
          <a:p>
            <a:pPr indent="-311150" lvl="0" marL="457200" rtl="0">
              <a:spcBef>
                <a:spcPts val="0"/>
              </a:spcBef>
              <a:spcAft>
                <a:spcPts val="0"/>
              </a:spcAft>
              <a:buSzPts val="1300"/>
              <a:buChar char="●"/>
            </a:pPr>
            <a:r>
              <a:rPr lang="en"/>
              <a:t>There are multiple methods of </a:t>
            </a:r>
            <a:r>
              <a:rPr lang="en"/>
              <a:t>comparison but we use:</a:t>
            </a:r>
            <a:endParaRPr/>
          </a:p>
          <a:p>
            <a:pPr indent="0" lvl="0" marL="457200" rtl="0">
              <a:spcBef>
                <a:spcPts val="1600"/>
              </a:spcBef>
              <a:spcAft>
                <a:spcPts val="0"/>
              </a:spcAft>
              <a:buNone/>
            </a:pPr>
            <a:r>
              <a:rPr lang="en"/>
              <a:t>Consider Vectors as </a:t>
            </a:r>
            <a:r>
              <a:rPr lang="en"/>
              <a:t>Euclidean</a:t>
            </a:r>
            <a:r>
              <a:rPr lang="en"/>
              <a:t> Vectors and compute the </a:t>
            </a:r>
            <a:r>
              <a:rPr lang="en"/>
              <a:t>Euclidean distance as a measure of similarity,smaller the better.This is faster and requires lesser computation.</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590550" y="5408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a:t>
            </a:r>
            <a:endParaRPr/>
          </a:p>
        </p:txBody>
      </p:sp>
      <p:pic>
        <p:nvPicPr>
          <p:cNvPr id="210" name="Shape 210"/>
          <p:cNvPicPr preferRelativeResize="0"/>
          <p:nvPr/>
        </p:nvPicPr>
        <p:blipFill>
          <a:blip r:embed="rId3">
            <a:alphaModFix/>
          </a:blip>
          <a:stretch>
            <a:fillRect/>
          </a:stretch>
        </p:blipFill>
        <p:spPr>
          <a:xfrm>
            <a:off x="1386250" y="1288875"/>
            <a:ext cx="6371505" cy="3343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590550" y="5408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a:t>
            </a:r>
            <a:endParaRPr/>
          </a:p>
        </p:txBody>
      </p:sp>
      <p:pic>
        <p:nvPicPr>
          <p:cNvPr id="216" name="Shape 216"/>
          <p:cNvPicPr preferRelativeResize="0"/>
          <p:nvPr/>
        </p:nvPicPr>
        <p:blipFill>
          <a:blip r:embed="rId3">
            <a:alphaModFix/>
          </a:blip>
          <a:stretch>
            <a:fillRect/>
          </a:stretch>
        </p:blipFill>
        <p:spPr>
          <a:xfrm>
            <a:off x="1027650" y="1194525"/>
            <a:ext cx="6455301" cy="3343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590550" y="5408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a:t>
            </a:r>
            <a:endParaRPr/>
          </a:p>
        </p:txBody>
      </p:sp>
      <p:pic>
        <p:nvPicPr>
          <p:cNvPr id="222" name="Shape 222"/>
          <p:cNvPicPr preferRelativeResize="0"/>
          <p:nvPr/>
        </p:nvPicPr>
        <p:blipFill>
          <a:blip r:embed="rId3">
            <a:alphaModFix/>
          </a:blip>
          <a:stretch>
            <a:fillRect/>
          </a:stretch>
        </p:blipFill>
        <p:spPr>
          <a:xfrm>
            <a:off x="1301375" y="1230050"/>
            <a:ext cx="6249491" cy="334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590550" y="5408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a:t>
            </a:r>
            <a:endParaRPr/>
          </a:p>
        </p:txBody>
      </p:sp>
      <p:pic>
        <p:nvPicPr>
          <p:cNvPr id="228" name="Shape 228"/>
          <p:cNvPicPr preferRelativeResize="0"/>
          <p:nvPr/>
        </p:nvPicPr>
        <p:blipFill>
          <a:blip r:embed="rId3">
            <a:alphaModFix/>
          </a:blip>
          <a:stretch>
            <a:fillRect/>
          </a:stretch>
        </p:blipFill>
        <p:spPr>
          <a:xfrm>
            <a:off x="1146250" y="1268700"/>
            <a:ext cx="6311539" cy="33433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590550" y="5408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a:t>
            </a:r>
            <a:endParaRPr/>
          </a:p>
        </p:txBody>
      </p:sp>
      <p:pic>
        <p:nvPicPr>
          <p:cNvPr id="234" name="Shape 234"/>
          <p:cNvPicPr preferRelativeResize="0"/>
          <p:nvPr/>
        </p:nvPicPr>
        <p:blipFill>
          <a:blip r:embed="rId3">
            <a:alphaModFix/>
          </a:blip>
          <a:stretch>
            <a:fillRect/>
          </a:stretch>
        </p:blipFill>
        <p:spPr>
          <a:xfrm>
            <a:off x="1371675" y="1176475"/>
            <a:ext cx="6241086" cy="3343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590550" y="5408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a:t>
            </a:r>
            <a:endParaRPr/>
          </a:p>
        </p:txBody>
      </p:sp>
      <p:pic>
        <p:nvPicPr>
          <p:cNvPr id="240" name="Shape 240"/>
          <p:cNvPicPr preferRelativeResize="0"/>
          <p:nvPr/>
        </p:nvPicPr>
        <p:blipFill>
          <a:blip r:embed="rId3">
            <a:alphaModFix/>
          </a:blip>
          <a:stretch>
            <a:fillRect/>
          </a:stretch>
        </p:blipFill>
        <p:spPr>
          <a:xfrm>
            <a:off x="1419725" y="1236675"/>
            <a:ext cx="6310627" cy="33432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Objective</a:t>
            </a:r>
            <a:endParaRPr/>
          </a:p>
        </p:txBody>
      </p:sp>
      <p:sp>
        <p:nvSpPr>
          <p:cNvPr id="135" name="Shape 13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Given a image, Objective is to return similar images from our dataset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590550" y="5408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a:t>
            </a:r>
            <a:endParaRPr/>
          </a:p>
        </p:txBody>
      </p:sp>
      <p:pic>
        <p:nvPicPr>
          <p:cNvPr id="246" name="Shape 246"/>
          <p:cNvPicPr preferRelativeResize="0"/>
          <p:nvPr/>
        </p:nvPicPr>
        <p:blipFill>
          <a:blip r:embed="rId3">
            <a:alphaModFix/>
          </a:blip>
          <a:stretch>
            <a:fillRect/>
          </a:stretch>
        </p:blipFill>
        <p:spPr>
          <a:xfrm>
            <a:off x="1450675" y="1192500"/>
            <a:ext cx="6242661" cy="3343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590550" y="5408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a:t>
            </a:r>
            <a:endParaRPr/>
          </a:p>
        </p:txBody>
      </p:sp>
      <p:pic>
        <p:nvPicPr>
          <p:cNvPr id="252" name="Shape 252"/>
          <p:cNvPicPr preferRelativeResize="0"/>
          <p:nvPr/>
        </p:nvPicPr>
        <p:blipFill>
          <a:blip r:embed="rId3">
            <a:alphaModFix/>
          </a:blip>
          <a:stretch>
            <a:fillRect/>
          </a:stretch>
        </p:blipFill>
        <p:spPr>
          <a:xfrm>
            <a:off x="1285500" y="1258450"/>
            <a:ext cx="6115792" cy="3343300"/>
          </a:xfrm>
          <a:prstGeom prst="rect">
            <a:avLst/>
          </a:prstGeom>
          <a:noFill/>
          <a:ln>
            <a:noFill/>
          </a:ln>
        </p:spPr>
      </p:pic>
      <p:sp>
        <p:nvSpPr>
          <p:cNvPr id="253" name="Shape 253"/>
          <p:cNvSpPr txBox="1"/>
          <p:nvPr/>
        </p:nvSpPr>
        <p:spPr>
          <a:xfrm>
            <a:off x="1229525" y="4515000"/>
            <a:ext cx="7336200" cy="23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There was no photo of lion in the dataset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590550" y="5408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a:t>
            </a:r>
            <a:endParaRPr/>
          </a:p>
        </p:txBody>
      </p:sp>
      <p:pic>
        <p:nvPicPr>
          <p:cNvPr id="259" name="Shape 259"/>
          <p:cNvPicPr preferRelativeResize="0"/>
          <p:nvPr/>
        </p:nvPicPr>
        <p:blipFill>
          <a:blip r:embed="rId3">
            <a:alphaModFix/>
          </a:blip>
          <a:stretch>
            <a:fillRect/>
          </a:stretch>
        </p:blipFill>
        <p:spPr>
          <a:xfrm>
            <a:off x="1228250" y="1201450"/>
            <a:ext cx="6445754" cy="3343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590550" y="5408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Results-Inconsistent Output</a:t>
            </a:r>
            <a:endParaRPr/>
          </a:p>
          <a:p>
            <a:pPr indent="0" lvl="0" marL="0" rtl="0">
              <a:spcBef>
                <a:spcPts val="0"/>
              </a:spcBef>
              <a:spcAft>
                <a:spcPts val="0"/>
              </a:spcAft>
              <a:buNone/>
            </a:pPr>
            <a:r>
              <a:t/>
            </a:r>
            <a:endParaRPr/>
          </a:p>
        </p:txBody>
      </p:sp>
      <p:pic>
        <p:nvPicPr>
          <p:cNvPr id="265" name="Shape 265"/>
          <p:cNvPicPr preferRelativeResize="0"/>
          <p:nvPr/>
        </p:nvPicPr>
        <p:blipFill>
          <a:blip r:embed="rId3">
            <a:alphaModFix/>
          </a:blip>
          <a:stretch>
            <a:fillRect/>
          </a:stretch>
        </p:blipFill>
        <p:spPr>
          <a:xfrm>
            <a:off x="1184050" y="1207200"/>
            <a:ext cx="6479420" cy="3343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590550" y="5408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Results-Inconsistent Output</a:t>
            </a:r>
            <a:endParaRPr/>
          </a:p>
        </p:txBody>
      </p:sp>
      <p:pic>
        <p:nvPicPr>
          <p:cNvPr id="271" name="Shape 271"/>
          <p:cNvPicPr preferRelativeResize="0"/>
          <p:nvPr/>
        </p:nvPicPr>
        <p:blipFill>
          <a:blip r:embed="rId3">
            <a:alphaModFix/>
          </a:blip>
          <a:stretch>
            <a:fillRect/>
          </a:stretch>
        </p:blipFill>
        <p:spPr>
          <a:xfrm>
            <a:off x="933700" y="1289200"/>
            <a:ext cx="6351058" cy="3343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Thank you</a:t>
            </a:r>
            <a:endParaRPr/>
          </a:p>
        </p:txBody>
      </p:sp>
      <p:sp>
        <p:nvSpPr>
          <p:cNvPr id="277" name="Shape 27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Scope of Improvement:</a:t>
            </a:r>
            <a:endParaRPr/>
          </a:p>
          <a:p>
            <a:pPr indent="-311150" lvl="0" marL="457200" rtl="0">
              <a:spcBef>
                <a:spcPts val="1600"/>
              </a:spcBef>
              <a:spcAft>
                <a:spcPts val="0"/>
              </a:spcAft>
              <a:buSzPts val="1300"/>
              <a:buChar char="●"/>
            </a:pPr>
            <a:r>
              <a:rPr lang="en"/>
              <a:t>For matching vectors, we could provide weights to different properties like decomposition transformation could be considered as edges i.e shapes and provide say more weight compared to texture which is given by </a:t>
            </a:r>
            <a:r>
              <a:rPr lang="en"/>
              <a:t>autocorrelogram</a:t>
            </a:r>
            <a:r>
              <a:rPr lang="en"/>
              <a:t>.</a:t>
            </a:r>
            <a:endParaRPr/>
          </a:p>
          <a:p>
            <a:pPr indent="-311150" lvl="0" marL="457200" rtl="0">
              <a:spcBef>
                <a:spcPts val="0"/>
              </a:spcBef>
              <a:spcAft>
                <a:spcPts val="0"/>
              </a:spcAft>
              <a:buSzPts val="1300"/>
              <a:buChar char="●"/>
            </a:pPr>
            <a:r>
              <a:rPr lang="en"/>
              <a:t>We could increase out vector size and take in more information about image using more methods.</a:t>
            </a:r>
            <a:endParaRPr/>
          </a:p>
          <a:p>
            <a:pPr indent="-311150" lvl="0" marL="457200">
              <a:spcBef>
                <a:spcPts val="0"/>
              </a:spcBef>
              <a:spcAft>
                <a:spcPts val="0"/>
              </a:spcAft>
              <a:buSzPts val="1300"/>
              <a:buChar char="●"/>
            </a:pPr>
            <a:r>
              <a:rPr lang="en"/>
              <a:t>If we could associate a term with each image it would be much easier to search using terms and improve accuracy.Like google does.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References</a:t>
            </a:r>
            <a:endParaRPr/>
          </a:p>
        </p:txBody>
      </p:sp>
      <p:sp>
        <p:nvSpPr>
          <p:cNvPr id="141" name="Shape 14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3"/>
              </a:rPr>
              <a:t>Research Paper Link</a:t>
            </a:r>
            <a:endParaRPr/>
          </a:p>
          <a:p>
            <a:pPr indent="0" lvl="0" marL="0">
              <a:spcBef>
                <a:spcPts val="1600"/>
              </a:spcBef>
              <a:spcAft>
                <a:spcPts val="0"/>
              </a:spcAft>
              <a:buNone/>
            </a:pPr>
            <a:r>
              <a:rPr lang="en"/>
              <a:t>Online Codes used:</a:t>
            </a:r>
            <a:endParaRPr/>
          </a:p>
          <a:p>
            <a:pPr indent="-311150" lvl="0" marL="457200" rtl="0">
              <a:spcBef>
                <a:spcPts val="1600"/>
              </a:spcBef>
              <a:spcAft>
                <a:spcPts val="0"/>
              </a:spcAft>
              <a:buSzPts val="1300"/>
              <a:buAutoNum type="arabicPeriod"/>
            </a:pPr>
            <a:r>
              <a:rPr lang="en" u="sng">
                <a:solidFill>
                  <a:schemeClr val="hlink"/>
                </a:solidFill>
                <a:hlinkClick r:id="rId4"/>
              </a:rPr>
              <a:t>Code for Gabor Wavelet Vector</a:t>
            </a:r>
            <a:endParaRPr/>
          </a:p>
          <a:p>
            <a:pPr indent="-311150" lvl="0" marL="457200" rtl="0">
              <a:spcBef>
                <a:spcPts val="0"/>
              </a:spcBef>
              <a:spcAft>
                <a:spcPts val="0"/>
              </a:spcAft>
              <a:buSzPts val="1300"/>
              <a:buAutoNum type="arabicPeriod"/>
            </a:pPr>
            <a:r>
              <a:rPr lang="en" u="sng">
                <a:solidFill>
                  <a:schemeClr val="hlink"/>
                </a:solidFill>
                <a:hlinkClick r:id="rId5"/>
              </a:rPr>
              <a:t>Support file for Gabor Wavelet Vector</a:t>
            </a:r>
            <a:endParaRPr/>
          </a:p>
          <a:p>
            <a:pPr indent="-311150" lvl="0" marL="457200" rtl="0">
              <a:spcBef>
                <a:spcPts val="0"/>
              </a:spcBef>
              <a:spcAft>
                <a:spcPts val="0"/>
              </a:spcAft>
              <a:buSzPts val="1300"/>
              <a:buAutoNum type="arabicPeriod"/>
            </a:pPr>
            <a:r>
              <a:rPr lang="en" u="sng">
                <a:solidFill>
                  <a:schemeClr val="hlink"/>
                </a:solidFill>
                <a:hlinkClick r:id="rId6"/>
              </a:rPr>
              <a:t>Code for AutoCorrelogram Vector</a:t>
            </a:r>
            <a:endParaRPr/>
          </a:p>
          <a:p>
            <a:pPr indent="0" lvl="0" marL="0" rtl="0">
              <a:spcBef>
                <a:spcPts val="1600"/>
              </a:spcBef>
              <a:spcAft>
                <a:spcPts val="0"/>
              </a:spcAft>
              <a:buNone/>
            </a:pPr>
            <a:r>
              <a:rPr lang="en"/>
              <a:t>Online DataSet used:</a:t>
            </a:r>
            <a:endParaRPr/>
          </a:p>
          <a:p>
            <a:pPr indent="0" lvl="0" marL="0" rtl="0">
              <a:spcBef>
                <a:spcPts val="1600"/>
              </a:spcBef>
              <a:spcAft>
                <a:spcPts val="0"/>
              </a:spcAft>
              <a:buNone/>
            </a:pPr>
            <a:r>
              <a:rPr lang="en" u="sng">
                <a:solidFill>
                  <a:schemeClr val="hlink"/>
                </a:solidFill>
                <a:hlinkClick r:id="rId7"/>
              </a:rPr>
              <a:t>Link for online DataSet of images</a:t>
            </a:r>
            <a:endParaRPr/>
          </a:p>
          <a:p>
            <a:pPr indent="0" lvl="0" marL="0">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a:t>
            </a:r>
            <a:endParaRPr/>
          </a:p>
        </p:txBody>
      </p:sp>
      <p:sp>
        <p:nvSpPr>
          <p:cNvPr id="147" name="Shape 14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We </a:t>
            </a:r>
            <a:r>
              <a:rPr lang="en"/>
              <a:t>can’t match query image with each image,that would require too large computation</a:t>
            </a:r>
            <a:endParaRPr/>
          </a:p>
          <a:p>
            <a:pPr indent="-311150" lvl="0" marL="457200" rtl="0">
              <a:spcBef>
                <a:spcPts val="0"/>
              </a:spcBef>
              <a:spcAft>
                <a:spcPts val="0"/>
              </a:spcAft>
              <a:buSzPts val="1300"/>
              <a:buChar char="●"/>
            </a:pPr>
            <a:r>
              <a:rPr lang="en"/>
              <a:t>So We first process each image in Data Set and get something useful and meaningful and store it.</a:t>
            </a:r>
            <a:endParaRPr/>
          </a:p>
          <a:p>
            <a:pPr indent="-311150" lvl="0" marL="457200">
              <a:spcBef>
                <a:spcPts val="0"/>
              </a:spcBef>
              <a:spcAft>
                <a:spcPts val="0"/>
              </a:spcAft>
              <a:buSzPts val="1300"/>
              <a:buChar char="●"/>
            </a:pPr>
            <a:r>
              <a:rPr lang="en"/>
              <a:t>We then get the same data for query image and compare it with DataSet and return the top-N images which are closest.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Algorithm-Continued</a:t>
            </a:r>
            <a:endParaRPr/>
          </a:p>
        </p:txBody>
      </p:sp>
      <p:sp>
        <p:nvSpPr>
          <p:cNvPr id="153" name="Shape 15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Preprocessing:We need to get something useful from the raw image</a:t>
            </a:r>
            <a:endParaRPr/>
          </a:p>
          <a:p>
            <a:pPr indent="-311150" lvl="0" marL="457200" rtl="0">
              <a:spcBef>
                <a:spcPts val="0"/>
              </a:spcBef>
              <a:spcAft>
                <a:spcPts val="0"/>
              </a:spcAft>
              <a:buSzPts val="1300"/>
              <a:buChar char="●"/>
            </a:pPr>
            <a:r>
              <a:rPr lang="en"/>
              <a:t>We create a vector of length 190 comprising different properties of the image which includes</a:t>
            </a:r>
            <a:endParaRPr/>
          </a:p>
          <a:p>
            <a:pPr indent="-311150" lvl="0" marL="914400" rtl="0">
              <a:spcBef>
                <a:spcPts val="0"/>
              </a:spcBef>
              <a:spcAft>
                <a:spcPts val="0"/>
              </a:spcAft>
              <a:buSzPts val="1300"/>
              <a:buAutoNum type="arabicPeriod"/>
            </a:pPr>
            <a:r>
              <a:rPr lang="en"/>
              <a:t>Texture</a:t>
            </a:r>
            <a:endParaRPr/>
          </a:p>
          <a:p>
            <a:pPr indent="-311150" lvl="0" marL="914400" rtl="0">
              <a:spcBef>
                <a:spcPts val="0"/>
              </a:spcBef>
              <a:spcAft>
                <a:spcPts val="0"/>
              </a:spcAft>
              <a:buSzPts val="1300"/>
              <a:buAutoNum type="arabicPeriod"/>
            </a:pPr>
            <a:r>
              <a:rPr lang="en"/>
              <a:t>Histogram</a:t>
            </a:r>
            <a:endParaRPr/>
          </a:p>
          <a:p>
            <a:pPr indent="-311150" lvl="0" marL="914400">
              <a:spcBef>
                <a:spcPts val="0"/>
              </a:spcBef>
              <a:spcAft>
                <a:spcPts val="0"/>
              </a:spcAft>
              <a:buSzPts val="1300"/>
              <a:buAutoNum type="arabicPeriod"/>
            </a:pPr>
            <a:r>
              <a:rPr lang="en"/>
              <a:t>Color Pattern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Algorithm-Continued</a:t>
            </a:r>
            <a:endParaRPr/>
          </a:p>
        </p:txBody>
      </p:sp>
      <p:sp>
        <p:nvSpPr>
          <p:cNvPr id="159" name="Shape 159"/>
          <p:cNvSpPr txBox="1"/>
          <p:nvPr>
            <p:ph idx="1" type="body"/>
          </p:nvPr>
        </p:nvSpPr>
        <p:spPr>
          <a:xfrm>
            <a:off x="1303800" y="1532850"/>
            <a:ext cx="7030500" cy="3171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t>The 190 length Vector </a:t>
            </a:r>
            <a:r>
              <a:rPr lang="en" u="sng"/>
              <a:t>comprises </a:t>
            </a:r>
            <a:r>
              <a:rPr lang="en" u="sng"/>
              <a:t> :</a:t>
            </a:r>
            <a:endParaRPr u="sng"/>
          </a:p>
          <a:p>
            <a:pPr indent="0" lvl="0" marL="0">
              <a:spcBef>
                <a:spcPts val="1600"/>
              </a:spcBef>
              <a:spcAft>
                <a:spcPts val="0"/>
              </a:spcAft>
              <a:buNone/>
            </a:pPr>
            <a:r>
              <a:rPr i="1" lang="en">
                <a:solidFill>
                  <a:srgbClr val="000000"/>
                </a:solidFill>
                <a:latin typeface="Arial"/>
                <a:ea typeface="Arial"/>
                <a:cs typeface="Arial"/>
                <a:sym typeface="Arial"/>
              </a:rPr>
              <a:t>“We start by computing the color histogram for each image. In this case the HSV color space has </a:t>
            </a:r>
            <a:r>
              <a:rPr i="1" lang="en">
                <a:solidFill>
                  <a:srgbClr val="000000"/>
                </a:solidFill>
                <a:latin typeface="Arial"/>
                <a:ea typeface="Arial"/>
                <a:cs typeface="Arial"/>
                <a:sym typeface="Arial"/>
              </a:rPr>
              <a:t>b</a:t>
            </a:r>
            <a:r>
              <a:rPr i="1" lang="en">
                <a:solidFill>
                  <a:srgbClr val="000000"/>
                </a:solidFill>
                <a:latin typeface="Arial"/>
                <a:ea typeface="Arial"/>
                <a:cs typeface="Arial"/>
                <a:sym typeface="Arial"/>
              </a:rPr>
              <a:t>een chosen and each H, S, V component is uniformly quantized into 8, 2 and 2 </a:t>
            </a:r>
            <a:r>
              <a:rPr i="1" lang="en">
                <a:solidFill>
                  <a:srgbClr val="000000"/>
                </a:solidFill>
                <a:latin typeface="Arial"/>
                <a:ea typeface="Arial"/>
                <a:cs typeface="Arial"/>
                <a:sym typeface="Arial"/>
              </a:rPr>
              <a:t>b</a:t>
            </a:r>
            <a:r>
              <a:rPr i="1" lang="en">
                <a:solidFill>
                  <a:srgbClr val="000000"/>
                </a:solidFill>
                <a:latin typeface="Arial"/>
                <a:ea typeface="Arial"/>
                <a:cs typeface="Arial"/>
                <a:sym typeface="Arial"/>
              </a:rPr>
              <a:t>ins </a:t>
            </a:r>
            <a:r>
              <a:rPr i="1" lang="en">
                <a:solidFill>
                  <a:srgbClr val="000000"/>
                </a:solidFill>
                <a:latin typeface="Arial"/>
                <a:ea typeface="Arial"/>
                <a:cs typeface="Arial"/>
                <a:sym typeface="Arial"/>
              </a:rPr>
              <a:t>respectively</a:t>
            </a:r>
            <a:r>
              <a:rPr i="1" lang="en">
                <a:solidFill>
                  <a:srgbClr val="000000"/>
                </a:solidFill>
                <a:latin typeface="Arial"/>
                <a:ea typeface="Arial"/>
                <a:cs typeface="Arial"/>
                <a:sym typeface="Arial"/>
              </a:rPr>
              <a:t>. This produces a vector of 32 elements/values for each </a:t>
            </a:r>
            <a:r>
              <a:rPr i="1" lang="en">
                <a:solidFill>
                  <a:srgbClr val="000000"/>
                </a:solidFill>
                <a:latin typeface="Arial"/>
                <a:ea typeface="Arial"/>
                <a:cs typeface="Arial"/>
                <a:sym typeface="Arial"/>
              </a:rPr>
              <a:t>image</a:t>
            </a:r>
            <a:r>
              <a:rPr i="1" lang="en">
                <a:solidFill>
                  <a:srgbClr val="000000"/>
                </a:solidFill>
                <a:latin typeface="Arial"/>
                <a:ea typeface="Arial"/>
                <a:cs typeface="Arial"/>
                <a:sym typeface="Arial"/>
              </a:rPr>
              <a:t>.”</a:t>
            </a:r>
            <a:endParaRPr i="1">
              <a:solidFill>
                <a:srgbClr val="000000"/>
              </a:solidFill>
              <a:latin typeface="Arial"/>
              <a:ea typeface="Arial"/>
              <a:cs typeface="Arial"/>
              <a:sym typeface="Arial"/>
            </a:endParaRPr>
          </a:p>
          <a:p>
            <a:pPr indent="0" lvl="0" marL="0">
              <a:spcBef>
                <a:spcPts val="1600"/>
              </a:spcBef>
              <a:spcAft>
                <a:spcPts val="0"/>
              </a:spcAft>
              <a:buNone/>
            </a:pPr>
            <a:r>
              <a:rPr lang="en"/>
              <a:t>There are many models of HSV space,we shall use the cylinder one.Like RGB space,HSV also conveys  information about image </a:t>
            </a:r>
            <a:endParaRPr/>
          </a:p>
          <a:p>
            <a:pPr indent="-311150" lvl="0" marL="457200" rtl="0">
              <a:spcBef>
                <a:spcPts val="1600"/>
              </a:spcBef>
              <a:spcAft>
                <a:spcPts val="0"/>
              </a:spcAft>
              <a:buSzPts val="1300"/>
              <a:buAutoNum type="arabicPeriod"/>
            </a:pPr>
            <a:r>
              <a:rPr lang="en"/>
              <a:t>Hue</a:t>
            </a:r>
            <a:endParaRPr/>
          </a:p>
          <a:p>
            <a:pPr indent="-311150" lvl="0" marL="457200" rtl="0">
              <a:spcBef>
                <a:spcPts val="0"/>
              </a:spcBef>
              <a:spcAft>
                <a:spcPts val="0"/>
              </a:spcAft>
              <a:buSzPts val="1300"/>
              <a:buAutoNum type="arabicPeriod"/>
            </a:pPr>
            <a:r>
              <a:rPr lang="en"/>
              <a:t>Saturation</a:t>
            </a:r>
            <a:endParaRPr/>
          </a:p>
          <a:p>
            <a:pPr indent="-311150" lvl="0" marL="457200">
              <a:spcBef>
                <a:spcPts val="0"/>
              </a:spcBef>
              <a:spcAft>
                <a:spcPts val="0"/>
              </a:spcAft>
              <a:buSzPts val="1300"/>
              <a:buAutoNum type="arabicPeriod"/>
            </a:pPr>
            <a:r>
              <a:rPr lang="en"/>
              <a:t>Value</a:t>
            </a:r>
            <a:r>
              <a:rPr lang="en">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a:spcBef>
                <a:spcPts val="1600"/>
              </a:spcBef>
              <a:spcAft>
                <a:spcPts val="0"/>
              </a:spcAft>
              <a:buNone/>
            </a:pPr>
            <a:r>
              <a:t/>
            </a:r>
            <a:endParaRPr>
              <a:solidFill>
                <a:srgbClr val="000000"/>
              </a:solidFill>
              <a:latin typeface="Arial"/>
              <a:ea typeface="Arial"/>
              <a:cs typeface="Arial"/>
              <a:sym typeface="Arial"/>
            </a:endParaRPr>
          </a:p>
          <a:p>
            <a:pPr indent="0" lvl="0" marL="0">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Shape 164"/>
          <p:cNvPicPr preferRelativeResize="0"/>
          <p:nvPr/>
        </p:nvPicPr>
        <p:blipFill>
          <a:blip r:embed="rId3">
            <a:alphaModFix/>
          </a:blip>
          <a:stretch>
            <a:fillRect/>
          </a:stretch>
        </p:blipFill>
        <p:spPr>
          <a:xfrm>
            <a:off x="5207525" y="1152750"/>
            <a:ext cx="3663425" cy="2930750"/>
          </a:xfrm>
          <a:prstGeom prst="rect">
            <a:avLst/>
          </a:prstGeom>
          <a:noFill/>
          <a:ln>
            <a:noFill/>
          </a:ln>
        </p:spPr>
      </p:pic>
      <p:sp>
        <p:nvSpPr>
          <p:cNvPr id="165" name="Shape 165"/>
          <p:cNvSpPr txBox="1"/>
          <p:nvPr/>
        </p:nvSpPr>
        <p:spPr>
          <a:xfrm>
            <a:off x="118025" y="350750"/>
            <a:ext cx="5241900" cy="4640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300" u="sng"/>
              <a:t>Meaning:</a:t>
            </a:r>
            <a:endParaRPr u="sng"/>
          </a:p>
          <a:p>
            <a:pPr indent="-317500" lvl="0" marL="457200" rtl="0">
              <a:spcBef>
                <a:spcPts val="1600"/>
              </a:spcBef>
              <a:spcAft>
                <a:spcPts val="0"/>
              </a:spcAft>
              <a:buSzPts val="1400"/>
              <a:buChar char="●"/>
            </a:pPr>
            <a:r>
              <a:rPr lang="en"/>
              <a:t>The </a:t>
            </a:r>
            <a:r>
              <a:rPr lang="en"/>
              <a:t>Circle</a:t>
            </a:r>
            <a:r>
              <a:rPr lang="en"/>
              <a:t> from top View is divided in 8 quadrants </a:t>
            </a:r>
            <a:r>
              <a:rPr lang="en"/>
              <a:t>discrete</a:t>
            </a:r>
            <a:r>
              <a:rPr lang="en"/>
              <a:t> levels.</a:t>
            </a:r>
            <a:endParaRPr/>
          </a:p>
          <a:p>
            <a:pPr indent="-317500" lvl="0" marL="457200" rtl="0">
              <a:spcBef>
                <a:spcPts val="0"/>
              </a:spcBef>
              <a:spcAft>
                <a:spcPts val="0"/>
              </a:spcAft>
              <a:buSzPts val="1400"/>
              <a:buChar char="●"/>
            </a:pPr>
            <a:r>
              <a:rPr lang="en"/>
              <a:t>The Height of the cylinder is in 2 levels.</a:t>
            </a:r>
            <a:endParaRPr/>
          </a:p>
          <a:p>
            <a:pPr indent="-317500" lvl="0" marL="457200" rtl="0">
              <a:spcBef>
                <a:spcPts val="0"/>
              </a:spcBef>
              <a:spcAft>
                <a:spcPts val="0"/>
              </a:spcAft>
              <a:buSzPts val="1400"/>
              <a:buChar char="●"/>
            </a:pPr>
            <a:r>
              <a:rPr lang="en"/>
              <a:t>And The Radius of Cylinder is in 2 levels</a:t>
            </a:r>
            <a:endParaRPr/>
          </a:p>
          <a:p>
            <a:pPr indent="0" lvl="0" marL="0" rtl="0">
              <a:spcBef>
                <a:spcPts val="0"/>
              </a:spcBef>
              <a:spcAft>
                <a:spcPts val="0"/>
              </a:spcAft>
              <a:buNone/>
            </a:pPr>
            <a:r>
              <a:t/>
            </a:r>
            <a:endParaRPr/>
          </a:p>
          <a:p>
            <a:pPr indent="0" lvl="0" marL="0" rtl="0">
              <a:spcBef>
                <a:spcPts val="0"/>
              </a:spcBef>
              <a:spcAft>
                <a:spcPts val="0"/>
              </a:spcAft>
              <a:buNone/>
            </a:pPr>
            <a:r>
              <a:rPr lang="en"/>
              <a:t>Calculations for a pixel value (r,g,b)</a:t>
            </a:r>
            <a:endParaRPr/>
          </a:p>
          <a:p>
            <a:pPr indent="0" lvl="0" marL="0" rtl="0">
              <a:spcBef>
                <a:spcPts val="0"/>
              </a:spcBef>
              <a:spcAft>
                <a:spcPts val="0"/>
              </a:spcAft>
              <a:buNone/>
            </a:pPr>
            <a:r>
              <a:t/>
            </a:r>
            <a:endParaRPr/>
          </a:p>
          <a:p>
            <a:pPr indent="0" lvl="0" marL="0" rtl="0">
              <a:spcBef>
                <a:spcPts val="0"/>
              </a:spcBef>
              <a:spcAft>
                <a:spcPts val="0"/>
              </a:spcAft>
              <a:buNone/>
            </a:pPr>
            <a:r>
              <a:rPr lang="en"/>
              <a:t>We can imagine RGB a vector </a:t>
            </a:r>
            <a:endParaRPr/>
          </a:p>
          <a:p>
            <a:pPr indent="0" lvl="0" marL="0" rtl="0">
              <a:spcBef>
                <a:spcPts val="0"/>
              </a:spcBef>
              <a:spcAft>
                <a:spcPts val="0"/>
              </a:spcAft>
              <a:buNone/>
            </a:pPr>
            <a:r>
              <a:rPr lang="en"/>
              <a:t>With r in red direction,g and b at 120 degree in Green and blue directions and calculate (h,s,v)</a:t>
            </a:r>
            <a:endParaRPr/>
          </a:p>
          <a:p>
            <a:pPr indent="0" lvl="0" marL="0">
              <a:spcBef>
                <a:spcPts val="0"/>
              </a:spcBef>
              <a:spcAft>
                <a:spcPts val="0"/>
              </a:spcAft>
              <a:buNone/>
            </a:pPr>
            <a:r>
              <a:t/>
            </a:r>
            <a:endParaRPr/>
          </a:p>
          <a:p>
            <a:pPr indent="0" lvl="0" marL="0">
              <a:spcBef>
                <a:spcPts val="0"/>
              </a:spcBef>
              <a:spcAft>
                <a:spcPts val="0"/>
              </a:spcAft>
              <a:buNone/>
            </a:pPr>
            <a:r>
              <a:rPr lang="en"/>
              <a:t>S will be the value of that vector</a:t>
            </a:r>
            <a:endParaRPr/>
          </a:p>
          <a:p>
            <a:pPr indent="0" lvl="0" marL="0">
              <a:spcBef>
                <a:spcPts val="0"/>
              </a:spcBef>
              <a:spcAft>
                <a:spcPts val="0"/>
              </a:spcAft>
              <a:buNone/>
            </a:pPr>
            <a:r>
              <a:rPr lang="en"/>
              <a:t>H will be the angle that vector makes with the Red</a:t>
            </a:r>
            <a:endParaRPr/>
          </a:p>
          <a:p>
            <a:pPr indent="0" lvl="0" marL="0">
              <a:spcBef>
                <a:spcPts val="0"/>
              </a:spcBef>
              <a:spcAft>
                <a:spcPts val="0"/>
              </a:spcAft>
              <a:buNone/>
            </a:pPr>
            <a:r>
              <a:rPr lang="en"/>
              <a:t>V is the maximum of r,g,b.</a:t>
            </a:r>
            <a:endParaRPr/>
          </a:p>
          <a:p>
            <a:pPr indent="0" lvl="0" marL="0">
              <a:spcBef>
                <a:spcPts val="0"/>
              </a:spcBef>
              <a:spcAft>
                <a:spcPts val="0"/>
              </a:spcAft>
              <a:buNone/>
            </a:pPr>
            <a:r>
              <a:rPr lang="en"/>
              <a:t>Then we can quantise them into discrete levels.</a:t>
            </a:r>
            <a:endParaRPr/>
          </a:p>
          <a:p>
            <a:pPr indent="0" lvl="0" marL="0" rtl="0">
              <a:spcBef>
                <a:spcPts val="0"/>
              </a:spcBef>
              <a:spcAft>
                <a:spcPts val="0"/>
              </a:spcAft>
              <a:buNone/>
            </a:pPr>
            <a:r>
              <a:rPr lang="en"/>
              <a:t>Then to collect information about them,we collect the % of frequency of H,S,V per level i.e Frequency/sum(HSV Frequencies)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Algorithm-Continued</a:t>
            </a:r>
            <a:endParaRPr/>
          </a:p>
        </p:txBody>
      </p:sp>
      <p:sp>
        <p:nvSpPr>
          <p:cNvPr id="171" name="Shape 171"/>
          <p:cNvSpPr txBox="1"/>
          <p:nvPr>
            <p:ph idx="1" type="body"/>
          </p:nvPr>
        </p:nvSpPr>
        <p:spPr>
          <a:xfrm>
            <a:off x="1303800" y="1532850"/>
            <a:ext cx="7030500" cy="3171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t>The 190 length Vector comprises  :</a:t>
            </a:r>
            <a:endParaRPr u="sng"/>
          </a:p>
          <a:p>
            <a:pPr indent="0" lvl="0" marL="0" rtl="0">
              <a:spcBef>
                <a:spcPts val="1600"/>
              </a:spcBef>
              <a:spcAft>
                <a:spcPts val="0"/>
              </a:spcAft>
              <a:buNone/>
            </a:pPr>
            <a:r>
              <a:rPr i="1" lang="en">
                <a:solidFill>
                  <a:srgbClr val="000000"/>
                </a:solidFill>
                <a:latin typeface="Arial"/>
                <a:ea typeface="Arial"/>
                <a:cs typeface="Arial"/>
                <a:sym typeface="Arial"/>
              </a:rPr>
              <a:t>“The next step is to compute the color autocorrelogram for each image, where the image is quantized into 4×4×4 = 64 colors in the RGB space. This process produces a vector of 64 elements/values for each image.”</a:t>
            </a:r>
            <a:endParaRPr i="1">
              <a:solidFill>
                <a:srgbClr val="000000"/>
              </a:solidFill>
              <a:latin typeface="Arial"/>
              <a:ea typeface="Arial"/>
              <a:cs typeface="Arial"/>
              <a:sym typeface="Arial"/>
            </a:endParaRPr>
          </a:p>
          <a:p>
            <a:pPr indent="0" lvl="0" marL="0">
              <a:spcBef>
                <a:spcPts val="1600"/>
              </a:spcBef>
              <a:spcAft>
                <a:spcPts val="0"/>
              </a:spcAft>
              <a:buNone/>
            </a:pPr>
            <a:r>
              <a:rPr lang="en">
                <a:solidFill>
                  <a:srgbClr val="000000"/>
                </a:solidFill>
                <a:latin typeface="Arial"/>
                <a:ea typeface="Arial"/>
                <a:cs typeface="Arial"/>
                <a:sym typeface="Arial"/>
              </a:rPr>
              <a:t>Correlogram: gives information about probability that for a given pixel, the probability that at </a:t>
            </a:r>
            <a:r>
              <a:rPr i="1" lang="en">
                <a:solidFill>
                  <a:srgbClr val="000000"/>
                </a:solidFill>
                <a:latin typeface="Arial"/>
                <a:ea typeface="Arial"/>
                <a:cs typeface="Arial"/>
                <a:sym typeface="Arial"/>
              </a:rPr>
              <a:t>d </a:t>
            </a:r>
            <a:r>
              <a:rPr lang="en">
                <a:solidFill>
                  <a:srgbClr val="000000"/>
                </a:solidFill>
                <a:latin typeface="Arial"/>
                <a:ea typeface="Arial"/>
                <a:cs typeface="Arial"/>
                <a:sym typeface="Arial"/>
              </a:rPr>
              <a:t>distance,pixel have same values as this.</a:t>
            </a:r>
            <a:endParaRPr>
              <a:solidFill>
                <a:srgbClr val="000000"/>
              </a:solidFill>
              <a:latin typeface="Arial"/>
              <a:ea typeface="Arial"/>
              <a:cs typeface="Arial"/>
              <a:sym typeface="Arial"/>
            </a:endParaRPr>
          </a:p>
          <a:p>
            <a:pPr indent="0" lvl="0" marL="0">
              <a:spcBef>
                <a:spcPts val="1600"/>
              </a:spcBef>
              <a:spcAft>
                <a:spcPts val="0"/>
              </a:spcAft>
              <a:buNone/>
            </a:pPr>
            <a:r>
              <a:rPr lang="en">
                <a:solidFill>
                  <a:srgbClr val="000000"/>
                </a:solidFill>
                <a:latin typeface="Arial"/>
                <a:ea typeface="Arial"/>
                <a:cs typeface="Arial"/>
                <a:sym typeface="Arial"/>
              </a:rPr>
              <a:t>AutoCorrelogram:Gives information about repetition of pixels,i.e texture information.</a:t>
            </a:r>
            <a:endParaRPr>
              <a:solidFill>
                <a:srgbClr val="000000"/>
              </a:solidFill>
              <a:latin typeface="Arial"/>
              <a:ea typeface="Arial"/>
              <a:cs typeface="Arial"/>
              <a:sym typeface="Arial"/>
            </a:endParaRPr>
          </a:p>
          <a:p>
            <a:pPr indent="0" lvl="0" marL="0">
              <a:spcBef>
                <a:spcPts val="1600"/>
              </a:spcBef>
              <a:spcAft>
                <a:spcPts val="0"/>
              </a:spcAft>
              <a:buNone/>
            </a:pPr>
            <a:r>
              <a:rPr lang="en">
                <a:solidFill>
                  <a:srgbClr val="000000"/>
                </a:solidFill>
                <a:latin typeface="Arial"/>
                <a:ea typeface="Arial"/>
                <a:cs typeface="Arial"/>
                <a:sym typeface="Arial"/>
              </a:rPr>
              <a:t>I have used a code for above purpose.</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Algorithm-Continued</a:t>
            </a:r>
            <a:endParaRPr/>
          </a:p>
        </p:txBody>
      </p:sp>
      <p:sp>
        <p:nvSpPr>
          <p:cNvPr id="177" name="Shape 177"/>
          <p:cNvSpPr txBox="1"/>
          <p:nvPr>
            <p:ph idx="1" type="body"/>
          </p:nvPr>
        </p:nvSpPr>
        <p:spPr>
          <a:xfrm>
            <a:off x="1303800" y="1532850"/>
            <a:ext cx="7030500" cy="3171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t>The 190 length Vector comprises  :</a:t>
            </a:r>
            <a:endParaRPr u="sng"/>
          </a:p>
          <a:p>
            <a:pPr indent="0" lvl="0" marL="0">
              <a:spcBef>
                <a:spcPts val="1600"/>
              </a:spcBef>
              <a:spcAft>
                <a:spcPts val="0"/>
              </a:spcAft>
              <a:buNone/>
            </a:pPr>
            <a:r>
              <a:rPr i="1" lang="en">
                <a:solidFill>
                  <a:srgbClr val="000000"/>
                </a:solidFill>
                <a:latin typeface="Arial"/>
                <a:ea typeface="Arial"/>
                <a:cs typeface="Arial"/>
                <a:sym typeface="Arial"/>
              </a:rPr>
              <a:t>“Next, we extract the first two moments (i.e. mean and standard deviation) for each R,G,B color channel. This gives us a vector of 6 elements/values.”</a:t>
            </a:r>
            <a:endParaRPr i="1">
              <a:solidFill>
                <a:srgbClr val="000000"/>
              </a:solidFill>
              <a:latin typeface="Arial"/>
              <a:ea typeface="Arial"/>
              <a:cs typeface="Arial"/>
              <a:sym typeface="Arial"/>
            </a:endParaRPr>
          </a:p>
          <a:p>
            <a:pPr indent="0" lvl="0" marL="0">
              <a:spcBef>
                <a:spcPts val="1600"/>
              </a:spcBef>
              <a:spcAft>
                <a:spcPts val="0"/>
              </a:spcAft>
              <a:buNone/>
            </a:pPr>
            <a:r>
              <a:rPr lang="en">
                <a:solidFill>
                  <a:srgbClr val="000000"/>
                </a:solidFill>
                <a:latin typeface="Arial"/>
                <a:ea typeface="Arial"/>
                <a:cs typeface="Arial"/>
                <a:sym typeface="Arial"/>
              </a:rPr>
              <a:t>We calculate the mean and Standard deviation of each channel.</a:t>
            </a:r>
            <a:endParaRPr>
              <a:solidFill>
                <a:srgbClr val="000000"/>
              </a:solidFill>
              <a:latin typeface="Arial"/>
              <a:ea typeface="Arial"/>
              <a:cs typeface="Arial"/>
              <a:sym typeface="Arial"/>
            </a:endParaRPr>
          </a:p>
          <a:p>
            <a:pPr indent="0" lvl="0" marL="0" rtl="0">
              <a:spcBef>
                <a:spcPts val="1600"/>
              </a:spcBef>
              <a:spcAft>
                <a:spcPts val="0"/>
              </a:spcAft>
              <a:buNone/>
            </a:pPr>
            <a:r>
              <a:t/>
            </a:r>
            <a:endParaRPr sz="1100">
              <a:solidFill>
                <a:srgbClr val="000000"/>
              </a:solidFill>
              <a:latin typeface="Arial"/>
              <a:ea typeface="Arial"/>
              <a:cs typeface="Arial"/>
              <a:sym typeface="Arial"/>
            </a:endParaRPr>
          </a:p>
          <a:p>
            <a:pPr indent="0" lvl="0" marL="0" rtl="0">
              <a:spcBef>
                <a:spcPts val="0"/>
              </a:spcBef>
              <a:spcAft>
                <a:spcPts val="0"/>
              </a:spcAft>
              <a:buNone/>
            </a:pPr>
            <a:r>
              <a:t/>
            </a:r>
            <a:endParaRPr sz="1100">
              <a:solidFill>
                <a:srgbClr val="000000"/>
              </a:solidFill>
              <a:latin typeface="Arial"/>
              <a:ea typeface="Arial"/>
              <a:cs typeface="Arial"/>
              <a:sym typeface="Arial"/>
            </a:endParaRPr>
          </a:p>
          <a:p>
            <a:pPr indent="0" lvl="0" marL="0" rtl="0">
              <a:spcBef>
                <a:spcPts val="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1600"/>
              </a:spcAft>
              <a:buNone/>
            </a:pPr>
            <a:r>
              <a:t/>
            </a:r>
            <a:endParaRPr/>
          </a:p>
        </p:txBody>
      </p:sp>
      <p:pic>
        <p:nvPicPr>
          <p:cNvPr id="178" name="Shape 178"/>
          <p:cNvPicPr preferRelativeResize="0"/>
          <p:nvPr/>
        </p:nvPicPr>
        <p:blipFill>
          <a:blip r:embed="rId3">
            <a:alphaModFix/>
          </a:blip>
          <a:stretch>
            <a:fillRect/>
          </a:stretch>
        </p:blipFill>
        <p:spPr>
          <a:xfrm>
            <a:off x="541788" y="3253375"/>
            <a:ext cx="3267075" cy="1104900"/>
          </a:xfrm>
          <a:prstGeom prst="rect">
            <a:avLst/>
          </a:prstGeom>
          <a:noFill/>
          <a:ln>
            <a:noFill/>
          </a:ln>
        </p:spPr>
      </p:pic>
      <p:pic>
        <p:nvPicPr>
          <p:cNvPr id="179" name="Shape 179"/>
          <p:cNvPicPr preferRelativeResize="0"/>
          <p:nvPr/>
        </p:nvPicPr>
        <p:blipFill>
          <a:blip r:embed="rId4">
            <a:alphaModFix/>
          </a:blip>
          <a:stretch>
            <a:fillRect/>
          </a:stretch>
        </p:blipFill>
        <p:spPr>
          <a:xfrm>
            <a:off x="3790413" y="3132150"/>
            <a:ext cx="5019675" cy="121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